
<file path=[Content_Types].xml><?xml version="1.0" encoding="utf-8"?>
<Types xmlns="http://schemas.openxmlformats.org/package/2006/content-types">
  <Default Extension="rels" ContentType="application/vnd.openxmlformats-package.relationships+xml"/>
  <Default Extension="tmp" ContentType="image/png"/>
  <Default Extension="jpg" ContentType="image/jpeg"/>
  <Default Extension="jpeg" ContentType="image/jpeg"/>
  <Default Extension="xml" ContentType="application/vnd.openxmlformats-officedocument.presentationml.slideLayout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Default Extension="png" ContentType="image/png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slides/slide6.xml" ContentType="application/vnd.openxmlformats-officedocument.presentationml.slide+xml"/>
  <Default Extension="emf" ContentType="image/x-emf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1" r:id="rId2"/>
    <p:sldId id="283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8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A638B19-AF8F-4D81-84F4-C0FB9B5D45B4}">
  <a:tblStyle styleId="{EA638B19-AF8F-4D81-84F4-C0FB9B5D45B4}" styleName="L3Harris Table 01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175">
              <a:solidFill>
                <a:schemeClr val="dk1"/>
              </a:solidFill>
            </a:ln>
          </a:top>
          <a:bottom>
            <a:ln w="3175">
              <a:solidFill>
                <a:schemeClr val="dk1"/>
              </a:solidFill>
            </a:ln>
          </a:bottom>
          <a:insideH>
            <a:ln w="3175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/>
      </a:tcTxStyle>
      <a:tcStyle>
        <a:tcBdr/>
      </a:tcStyle>
    </a:lastCol>
    <a:firstCol>
      <a:tcTxStyle b="on">
        <a:fontRef idx="minor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6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6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CDB47D-8CCE-0349-960C-2E5541681F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D9996-CA2E-DD41-9438-070CF141B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06A4-8F7B-974B-B734-1ED967E82B3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48946-3C43-CE4A-AB16-5A87BDD672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3EDB7-B7F9-144D-AC2B-EEAD2893B0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4864-0E8C-3347-AF7C-F8EB0B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615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9AA5-4EBA-7C43-A74A-42DA5466B4F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566B-DD89-4947-8F18-46DAFD05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25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574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146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718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290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3FCA1EB-846F-48D5-B345-EBD8F5DA4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0328" y="-273"/>
            <a:ext cx="3031672" cy="34171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FA9F97-AD4F-434E-ACD2-EB599E50C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4"/>
          <a:stretch/>
        </p:blipFill>
        <p:spPr>
          <a:xfrm>
            <a:off x="-1367" y="2815"/>
            <a:ext cx="3064329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0D9A1-F724-4746-BC52-E47F575A15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72" y="2815"/>
            <a:ext cx="3065416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581EEF-0521-4C9D-BA1A-B0D4C73A3A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15"/>
            <a:ext cx="3064328" cy="3429000"/>
          </a:xfrm>
          <a:prstGeom prst="rect">
            <a:avLst/>
          </a:prstGeom>
        </p:spPr>
      </p:pic>
      <p:pic>
        <p:nvPicPr>
          <p:cNvPr id="4" name="Delta">
            <a:extLst>
              <a:ext uri="{FF2B5EF4-FFF2-40B4-BE49-F238E27FC236}">
                <a16:creationId xmlns:a16="http://schemas.microsoft.com/office/drawing/2014/main" id="{A2AC7B1C-4C0F-EF4C-8C7C-7F6C7B11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0" y="3200400"/>
            <a:ext cx="12192000" cy="3657600"/>
          </a:xfrm>
          <a:prstGeom prst="rect">
            <a:avLst/>
          </a:prstGeom>
        </p:spPr>
      </p:pic>
      <p:pic>
        <p:nvPicPr>
          <p:cNvPr id="7" name="L3Harris" descr="L3Harris">
            <a:extLst>
              <a:ext uri="{FF2B5EF4-FFF2-40B4-BE49-F238E27FC236}">
                <a16:creationId xmlns:a16="http://schemas.microsoft.com/office/drawing/2014/main" id="{58EA319E-94B3-0647-918B-122A791647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black">
          <a:xfrm>
            <a:off x="367031" y="3611873"/>
            <a:ext cx="1892807" cy="549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" y="4297682"/>
            <a:ext cx="7418830" cy="822959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u="sng" cap="all" spc="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212082"/>
            <a:ext cx="7418830" cy="54863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 sz="1600"/>
            </a:lvl2pPr>
            <a:lvl3pPr marL="0" indent="0" algn="l">
              <a:spcBef>
                <a:spcPts val="0"/>
              </a:spcBef>
              <a:buNone/>
              <a:defRPr sz="1600"/>
            </a:lvl3pPr>
            <a:lvl4pPr marL="0" indent="0" algn="l">
              <a:spcBef>
                <a:spcPts val="0"/>
              </a:spcBef>
              <a:buNone/>
              <a:defRPr sz="1600"/>
            </a:lvl4pPr>
            <a:lvl5pPr marL="0" indent="0" algn="l">
              <a:spcBef>
                <a:spcPts val="0"/>
              </a:spcBef>
              <a:buNone/>
              <a:defRPr sz="1600"/>
            </a:lvl5pPr>
            <a:lvl6pPr marL="0" indent="0" algn="l">
              <a:spcBef>
                <a:spcPts val="0"/>
              </a:spcBef>
              <a:buNone/>
              <a:defRPr sz="1600"/>
            </a:lvl6pPr>
            <a:lvl7pPr marL="0" indent="0" algn="l">
              <a:spcBef>
                <a:spcPts val="0"/>
              </a:spcBef>
              <a:buNone/>
              <a:defRPr sz="1600"/>
            </a:lvl7pPr>
            <a:lvl8pPr marL="0" indent="0" algn="l">
              <a:spcBef>
                <a:spcPts val="0"/>
              </a:spcBef>
              <a:buNone/>
              <a:defRPr sz="1600"/>
            </a:lvl8pPr>
            <a:lvl9pPr marL="0" indent="0" algn="l">
              <a:spcBef>
                <a:spcPts val="0"/>
              </a:spcBef>
              <a:buNone/>
              <a:defRPr sz="1600"/>
            </a:lvl9pPr>
          </a:lstStyle>
          <a:p>
            <a:r>
              <a:rPr lang="en-US" dirty="0"/>
              <a:t>[Optional presentation subtitle]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800E4A58-9F73-0D4C-83E2-CC1081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5945"/>
            <a:ext cx="11277600" cy="0"/>
          </a:xfrm>
          <a:prstGeom prst="line">
            <a:avLst/>
          </a:prstGeom>
          <a:ln w="3175" cap="sq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BB78CC0-912E-DF47-B0F7-EA50C61D8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6080761"/>
            <a:ext cx="2286000" cy="4565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ABA091C-0833-1E47-B8DB-6AC39E7E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1" y="6080761"/>
            <a:ext cx="8686798" cy="45656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[PRESENTER NAME | Presenter Title]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C8199A-8A31-441B-B5FC-C7BAF81D7940}"/>
              </a:ext>
            </a:extLst>
          </p:cNvPr>
          <p:cNvSpPr/>
          <p:nvPr userDrawn="1"/>
        </p:nvSpPr>
        <p:spPr>
          <a:xfrm>
            <a:off x="8235468" y="3441883"/>
            <a:ext cx="3956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800" dirty="0"/>
              <a:t>Use of U.S. DoD</a:t>
            </a:r>
            <a:r>
              <a:rPr lang="en-US" sz="800" baseline="0" dirty="0"/>
              <a:t> visual information does not imply or constitute DoD endorsement.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6062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  <p15:guide id="6" orient="horz" pos="4118" userDrawn="1">
          <p15:clr>
            <a:srgbClr val="FBAE40"/>
          </p15:clr>
        </p15:guide>
        <p15:guide id="8" pos="1920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8" name="Nexus">
            <a:extLst>
              <a:ext uri="{FF2B5EF4-FFF2-40B4-BE49-F238E27FC236}">
                <a16:creationId xmlns:a16="http://schemas.microsoft.com/office/drawing/2014/main" id="{1665E4E1-C130-5247-A2B9-4D6A5CCC6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457200" y="1235075"/>
            <a:ext cx="3557016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457200" y="1235074"/>
            <a:ext cx="3557016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317492" y="1235075"/>
            <a:ext cx="3557016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317492" y="1235074"/>
            <a:ext cx="3557016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53F1D21-3608-5140-B442-7A9F5E456F4C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8177784" y="1235075"/>
            <a:ext cx="3557016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755AB54-00F7-B449-AF3F-F5E916C8F34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77784" y="1235074"/>
            <a:ext cx="3557016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2A4A52FE-A7FE-EA47-ABCE-61876C006C9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45EA02-F0D4-4A50-8C42-ED3855D91C45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1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28" userDrawn="1">
          <p15:clr>
            <a:srgbClr val="FBAE40"/>
          </p15:clr>
        </p15:guide>
        <p15:guide id="2" pos="2720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  <p15:guide id="9" orient="horz" pos="202" userDrawn="1">
          <p15:clr>
            <a:srgbClr val="FBAE40"/>
          </p15:clr>
        </p15:guide>
        <p15:guide id="10" orient="horz" pos="4118" userDrawn="1">
          <p15:clr>
            <a:srgbClr val="FBAE40"/>
          </p15:clr>
        </p15:guide>
        <p15:guide id="11" pos="4960" userDrawn="1">
          <p15:clr>
            <a:srgbClr val="FBAE40"/>
          </p15:clr>
        </p15:guide>
        <p15:guide id="12" pos="51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3" name="Nexus">
            <a:extLst>
              <a:ext uri="{FF2B5EF4-FFF2-40B4-BE49-F238E27FC236}">
                <a16:creationId xmlns:a16="http://schemas.microsoft.com/office/drawing/2014/main" id="{66648DA1-3A38-AE40-A576-D01AA8BA7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457200" y="1235073"/>
            <a:ext cx="54864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457200" y="1235074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6244505" y="1235073"/>
            <a:ext cx="54864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244505" y="1235074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1FF32A-E49E-3146-9819-F9875DCE868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457200" y="3812731"/>
            <a:ext cx="54864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1ABB531-5D84-0744-85A0-A23FEB229C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12731"/>
            <a:ext cx="5486400" cy="369332"/>
          </a:xfrm>
          <a:solidFill>
            <a:schemeClr val="accent1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DCF1356-9E0E-D545-930B-84BF5FC2CB8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6245352" y="3812731"/>
            <a:ext cx="54864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353700-7CC2-AB4A-9829-6013F9611ED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45352" y="3812731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8" name="Footnotes">
            <a:extLst>
              <a:ext uri="{FF2B5EF4-FFF2-40B4-BE49-F238E27FC236}">
                <a16:creationId xmlns:a16="http://schemas.microsoft.com/office/drawing/2014/main" id="{4D401919-F5C1-AC41-B76A-F53EA477E45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19A417-2402-47BD-A60E-4F4B5B3BAE5E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4" userDrawn="1">
          <p15:clr>
            <a:srgbClr val="FBAE40"/>
          </p15:clr>
        </p15:guide>
        <p15:guide id="2" pos="393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  <p15:guide id="9" orient="horz" pos="202" userDrawn="1">
          <p15:clr>
            <a:srgbClr val="FBAE40"/>
          </p15:clr>
        </p15:guide>
        <p15:guide id="10" orient="horz" pos="41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4" name="Nexus">
            <a:extLst>
              <a:ext uri="{FF2B5EF4-FFF2-40B4-BE49-F238E27FC236}">
                <a16:creationId xmlns:a16="http://schemas.microsoft.com/office/drawing/2014/main" id="{AD9FFFE6-3228-BF4E-858B-43900EEBE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D739A8D-8980-8C48-8D0D-7056E255350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57200" y="1235076"/>
            <a:ext cx="11277600" cy="639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457200" y="1920240"/>
            <a:ext cx="54864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457200" y="1920240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6244505" y="1920240"/>
            <a:ext cx="54864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244505" y="1920240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1FF32A-E49E-3146-9819-F9875DCE868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457200" y="4160203"/>
            <a:ext cx="54864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1ABB531-5D84-0744-85A0-A23FEB229C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4160203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DCF1356-9E0E-D545-930B-84BF5FC2CB8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6245352" y="4160203"/>
            <a:ext cx="54864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353700-7CC2-AB4A-9829-6013F9611ED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45352" y="4160203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8" name="Footnotes">
            <a:extLst>
              <a:ext uri="{FF2B5EF4-FFF2-40B4-BE49-F238E27FC236}">
                <a16:creationId xmlns:a16="http://schemas.microsoft.com/office/drawing/2014/main" id="{A6B0B1B4-7B78-3F4F-94A1-7A43C716363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7E4B5F-3BAD-4AF3-A886-8589AA192AC2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5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4" userDrawn="1">
          <p15:clr>
            <a:srgbClr val="FBAE40"/>
          </p15:clr>
        </p15:guide>
        <p15:guide id="2" pos="393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  <p15:guide id="9" orient="horz" pos="202" userDrawn="1">
          <p15:clr>
            <a:srgbClr val="FBAE40"/>
          </p15:clr>
        </p15:guide>
        <p15:guide id="10" orient="horz" pos="41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exus">
            <a:extLst>
              <a:ext uri="{FF2B5EF4-FFF2-40B4-BE49-F238E27FC236}">
                <a16:creationId xmlns:a16="http://schemas.microsoft.com/office/drawing/2014/main" id="{B063B2FE-16BC-8547-BFC2-1C51891A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5076"/>
            <a:ext cx="7418831" cy="1417320"/>
          </a:xfrm>
        </p:spPr>
        <p:txBody>
          <a:bodyPr anchor="b" anchorCtr="0"/>
          <a:lstStyle>
            <a:lvl1pPr>
              <a:defRPr sz="2800" spc="-20" baseline="0"/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834641"/>
            <a:ext cx="7418831" cy="3291523"/>
          </a:xfr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173736" indent="-173736">
              <a:spcBef>
                <a:spcPts val="9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347472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12064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685800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859536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24128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197864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371600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ootnotes">
            <a:extLst>
              <a:ext uri="{FF2B5EF4-FFF2-40B4-BE49-F238E27FC236}">
                <a16:creationId xmlns:a16="http://schemas.microsoft.com/office/drawing/2014/main" id="{4EC069BD-982E-8945-A8C0-52411391DE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217920"/>
            <a:ext cx="7418831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1670614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4962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4" name="Nexus">
            <a:extLst>
              <a:ext uri="{FF2B5EF4-FFF2-40B4-BE49-F238E27FC236}">
                <a16:creationId xmlns:a16="http://schemas.microsoft.com/office/drawing/2014/main" id="{23D28130-398D-204F-9A16-0622AF43F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BABA872A-AD0E-4145-8407-D52542A431B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8ABC90-5533-41E3-8CF8-7E6103FF9DC8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8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7392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notes">
            <a:extLst>
              <a:ext uri="{FF2B5EF4-FFF2-40B4-BE49-F238E27FC236}">
                <a16:creationId xmlns:a16="http://schemas.microsoft.com/office/drawing/2014/main" id="{B7090F6C-19A1-D04B-8FB2-ACE685A2D3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103132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7392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Picture">
            <a:extLst>
              <a:ext uri="{FF2B5EF4-FFF2-40B4-BE49-F238E27FC236}">
                <a16:creationId xmlns:a16="http://schemas.microsoft.com/office/drawing/2014/main" id="{0E25DE3D-1ED2-4149-B665-3550F1728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tIns="91440" bIns="3200400" rtlCol="0" anchor="ctr"/>
          <a:lstStyle/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</a:rPr>
              <a:t>PLACEHOLDER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8" name="Tab">
            <a:extLst>
              <a:ext uri="{FF2B5EF4-FFF2-40B4-BE49-F238E27FC236}">
                <a16:creationId xmlns:a16="http://schemas.microsoft.com/office/drawing/2014/main" id="{67BEBFB7-DC4D-45B7-BFC8-8DCC96A3A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28601" y="2879566"/>
            <a:ext cx="5867399" cy="3749039"/>
          </a:xfrm>
          <a:custGeom>
            <a:avLst/>
            <a:gdLst>
              <a:gd name="T0" fmla="*/ 0 w 6159"/>
              <a:gd name="T1" fmla="*/ 0 h 3935"/>
              <a:gd name="T2" fmla="*/ 0 w 6159"/>
              <a:gd name="T3" fmla="*/ 0 h 3935"/>
              <a:gd name="T4" fmla="*/ 0 w 6159"/>
              <a:gd name="T5" fmla="*/ 3935 h 3935"/>
              <a:gd name="T6" fmla="*/ 6159 w 6159"/>
              <a:gd name="T7" fmla="*/ 3935 h 3935"/>
              <a:gd name="T8" fmla="*/ 6159 w 6159"/>
              <a:gd name="T9" fmla="*/ 575 h 3935"/>
              <a:gd name="T10" fmla="*/ 2279 w 6159"/>
              <a:gd name="T11" fmla="*/ 575 h 3935"/>
              <a:gd name="T12" fmla="*/ 2279 w 6159"/>
              <a:gd name="T13" fmla="*/ 0 h 3935"/>
              <a:gd name="T14" fmla="*/ 0 w 6159"/>
              <a:gd name="T15" fmla="*/ 0 h 3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59" h="3935">
                <a:moveTo>
                  <a:pt x="0" y="0"/>
                </a:moveTo>
                <a:lnTo>
                  <a:pt x="0" y="0"/>
                </a:lnTo>
                <a:lnTo>
                  <a:pt x="0" y="3935"/>
                </a:lnTo>
                <a:lnTo>
                  <a:pt x="6159" y="3935"/>
                </a:lnTo>
                <a:lnTo>
                  <a:pt x="6159" y="575"/>
                </a:lnTo>
                <a:lnTo>
                  <a:pt x="2279" y="575"/>
                </a:lnTo>
                <a:lnTo>
                  <a:pt x="2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0" name="L3Harris" descr="L3Harris">
            <a:extLst>
              <a:ext uri="{FF2B5EF4-FFF2-40B4-BE49-F238E27FC236}">
                <a16:creationId xmlns:a16="http://schemas.microsoft.com/office/drawing/2014/main" id="{92F2AA8C-9CDD-314B-9204-1A4219B1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67031" y="2973704"/>
            <a:ext cx="1892807" cy="549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748363"/>
            <a:ext cx="5413248" cy="118939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u="sng" cap="all" spc="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C8B36AE3-5825-0C49-9DF7-6B4F9BC2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5166360"/>
            <a:ext cx="5413248" cy="0"/>
          </a:xfrm>
          <a:prstGeom prst="line">
            <a:avLst/>
          </a:prstGeom>
          <a:ln w="3175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B78CC0-912E-DF47-B0F7-EA50C61D8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303520"/>
            <a:ext cx="5413248" cy="27431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BA091C-0833-1E47-B8DB-6AC39E7E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715000"/>
            <a:ext cx="5407153" cy="6858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200" b="1"/>
            </a:lvl1pPr>
            <a:lvl2pPr marL="0" indent="0">
              <a:spcBef>
                <a:spcPts val="300"/>
              </a:spcBef>
              <a:buFontTx/>
              <a:buNone/>
              <a:defRPr sz="1200" b="0"/>
            </a:lvl2pPr>
            <a:lvl3pPr marL="0" indent="0">
              <a:spcBef>
                <a:spcPts val="300"/>
              </a:spcBef>
              <a:buFontTx/>
              <a:buNone/>
              <a:defRPr sz="1200" b="0"/>
            </a:lvl3pPr>
            <a:lvl4pPr marL="0" indent="0">
              <a:spcBef>
                <a:spcPts val="300"/>
              </a:spcBef>
              <a:buFontTx/>
              <a:buNone/>
              <a:defRPr sz="1200" b="0"/>
            </a:lvl4pPr>
            <a:lvl5pPr marL="0" indent="0">
              <a:spcBef>
                <a:spcPts val="300"/>
              </a:spcBef>
              <a:buFontTx/>
              <a:buNone/>
              <a:defRPr sz="1200" b="0"/>
            </a:lvl5pPr>
            <a:lvl6pPr marL="0" indent="0">
              <a:spcBef>
                <a:spcPts val="300"/>
              </a:spcBef>
              <a:buFontTx/>
              <a:buNone/>
              <a:defRPr sz="1200" b="0"/>
            </a:lvl6pPr>
            <a:lvl7pPr marL="0" indent="0">
              <a:spcBef>
                <a:spcPts val="300"/>
              </a:spcBef>
              <a:buFontTx/>
              <a:buNone/>
              <a:defRPr sz="1200" b="0"/>
            </a:lvl7pPr>
            <a:lvl8pPr marL="0" indent="0">
              <a:spcBef>
                <a:spcPts val="300"/>
              </a:spcBef>
              <a:buFontTx/>
              <a:buNone/>
              <a:defRPr sz="1200" b="0"/>
            </a:lvl8pPr>
            <a:lvl9pPr marL="0" indent="0">
              <a:spcBef>
                <a:spcPts val="300"/>
              </a:spcBef>
              <a:buFontTx/>
              <a:buNone/>
              <a:defRPr sz="1200" b="0"/>
            </a:lvl9pPr>
          </a:lstStyle>
          <a:p>
            <a:pPr lvl="0"/>
            <a:r>
              <a:rPr lang="en-US" dirty="0"/>
              <a:t>[PRESENTER NAME] | [Presenter Title]</a:t>
            </a:r>
          </a:p>
        </p:txBody>
      </p:sp>
    </p:spTree>
    <p:extLst>
      <p:ext uri="{BB962C8B-B14F-4D97-AF65-F5344CB8AC3E}">
        <p14:creationId xmlns:p14="http://schemas.microsoft.com/office/powerpoint/2010/main" val="218279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  <p15:guide id="6" orient="horz" pos="4118" userDrawn="1">
          <p15:clr>
            <a:srgbClr val="FBAE40"/>
          </p15:clr>
        </p15:guide>
        <p15:guide id="9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2AE9-2CA0-45CA-9FBA-0FDF117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5" name="Nexus">
            <a:extLst>
              <a:ext uri="{FF2B5EF4-FFF2-40B4-BE49-F238E27FC236}">
                <a16:creationId xmlns:a16="http://schemas.microsoft.com/office/drawing/2014/main" id="{52204DDE-1CFF-4147-9C4B-3B789029E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235076"/>
            <a:ext cx="11274552" cy="4891087"/>
          </a:xfrm>
        </p:spPr>
        <p:txBody>
          <a:bodyPr numCol="2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tabLst>
                <a:tab pos="5483225" algn="r"/>
              </a:tabLst>
              <a:defRPr sz="1600" b="1"/>
            </a:lvl1pPr>
            <a:lvl2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2pPr>
            <a:lvl3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3pPr>
            <a:lvl4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4pPr>
            <a:lvl5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5pPr>
            <a:lvl6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6pPr>
            <a:lvl7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7pPr>
            <a:lvl8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8pPr>
            <a:lvl9pPr marL="0" indent="0">
              <a:spcBef>
                <a:spcPts val="300"/>
              </a:spcBef>
              <a:buFontTx/>
              <a:buNone/>
              <a:tabLst>
                <a:tab pos="5483225" algn="r"/>
              </a:tabLs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">
            <a:extLst>
              <a:ext uri="{FF2B5EF4-FFF2-40B4-BE49-F238E27FC236}">
                <a16:creationId xmlns:a16="http://schemas.microsoft.com/office/drawing/2014/main" id="{1B386CFA-E55D-6041-A2A0-FE333518491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4551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1FDB9C-7912-4344-AA8B-6D088842BA34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3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7392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2AE9-2CA0-45CA-9FBA-0FDF117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6" name="Nexus">
            <a:extLst>
              <a:ext uri="{FF2B5EF4-FFF2-40B4-BE49-F238E27FC236}">
                <a16:creationId xmlns:a16="http://schemas.microsoft.com/office/drawing/2014/main" id="{F09142EB-3C86-0E4B-8362-3A7A71193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234440"/>
            <a:ext cx="11274552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75F4AE38-44E5-1D42-B35C-FA66F7894BC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57F434-9A31-41D3-807A-F44B53051D7E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7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7392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2BE805-8AAF-45CE-BF58-31FF2A71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6" name="Nexus">
            <a:extLst>
              <a:ext uri="{FF2B5EF4-FFF2-40B4-BE49-F238E27FC236}">
                <a16:creationId xmlns:a16="http://schemas.microsoft.com/office/drawing/2014/main" id="{38F87F72-9983-FF4F-A1CD-F04115A14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199" y="1234440"/>
            <a:ext cx="5484878" cy="489172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246875" y="1234440"/>
            <a:ext cx="5484878" cy="489172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D6B37056-6377-3D44-A7A5-FAA3E592F2C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34F670-B63A-4DDE-8C21-02F6DDD353FE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0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4" userDrawn="1">
          <p15:clr>
            <a:srgbClr val="FBAE40"/>
          </p15:clr>
        </p15:guide>
        <p15:guide id="2" pos="393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5" orient="horz" pos="3859" userDrawn="1">
          <p15:clr>
            <a:srgbClr val="FBAE40"/>
          </p15:clr>
        </p15:guide>
        <p15:guide id="6" pos="288" userDrawn="1">
          <p15:clr>
            <a:srgbClr val="FBAE40"/>
          </p15:clr>
        </p15:guide>
        <p15:guide id="7" pos="7392" userDrawn="1">
          <p15:clr>
            <a:srgbClr val="FBAE40"/>
          </p15:clr>
        </p15:guide>
        <p15:guide id="8" orient="horz" pos="202" userDrawn="1">
          <p15:clr>
            <a:srgbClr val="FBAE40"/>
          </p15:clr>
        </p15:guide>
        <p15:guide id="9" orient="horz" pos="41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9CD2DC-C27B-C442-AE9D-1B8AB9988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pic>
        <p:nvPicPr>
          <p:cNvPr id="19" name="Nexus">
            <a:extLst>
              <a:ext uri="{FF2B5EF4-FFF2-40B4-BE49-F238E27FC236}">
                <a16:creationId xmlns:a16="http://schemas.microsoft.com/office/drawing/2014/main" id="{2AD7AB2F-2A57-1C4F-9658-B53FC6A4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34440"/>
            <a:ext cx="3557016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17492" y="1234440"/>
            <a:ext cx="3557016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A924AD7-11EB-E145-B53D-C9DADD096840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8177784" y="1234440"/>
            <a:ext cx="3557016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AAC8FB00-FAA0-A648-9F01-BA9E8FBDDF5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06DC7C-499A-495C-802D-640B255F3A97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5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30" userDrawn="1">
          <p15:clr>
            <a:srgbClr val="FBAE40"/>
          </p15:clr>
        </p15:guide>
        <p15:guide id="2" pos="2718" userDrawn="1">
          <p15:clr>
            <a:srgbClr val="FBAE40"/>
          </p15:clr>
        </p15:guide>
        <p15:guide id="3" pos="5150" userDrawn="1">
          <p15:clr>
            <a:srgbClr val="FBAE40"/>
          </p15:clr>
        </p15:guide>
        <p15:guide id="4" pos="4962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88" userDrawn="1">
          <p15:clr>
            <a:srgbClr val="FBAE40"/>
          </p15:clr>
        </p15:guide>
        <p15:guide id="9" pos="7392" userDrawn="1">
          <p15:clr>
            <a:srgbClr val="FBAE40"/>
          </p15:clr>
        </p15:guide>
        <p15:guide id="10" orient="horz" pos="202" userDrawn="1">
          <p15:clr>
            <a:srgbClr val="FBAE40"/>
          </p15:clr>
        </p15:guide>
        <p15:guide id="11" orient="horz" pos="41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58353-FE5A-440A-A6DD-54AD2D8EA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7" name="Nexus">
            <a:extLst>
              <a:ext uri="{FF2B5EF4-FFF2-40B4-BE49-F238E27FC236}">
                <a16:creationId xmlns:a16="http://schemas.microsoft.com/office/drawing/2014/main" id="{6ED9DB2B-88F7-984C-B1BD-B8EE0E5A55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 userDrawn="1">
            <p:ph sz="half" idx="1"/>
          </p:nvPr>
        </p:nvSpPr>
        <p:spPr>
          <a:xfrm>
            <a:off x="457200" y="1234440"/>
            <a:ext cx="3557016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4317492" y="1234440"/>
            <a:ext cx="7417308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C29B4469-0E3B-1648-97D9-6CC5A5F150B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000EF5-C968-4A1C-8C86-A5D88D539289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30" userDrawn="1">
          <p15:clr>
            <a:srgbClr val="FBAE40"/>
          </p15:clr>
        </p15:guide>
        <p15:guide id="2" pos="2718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88" userDrawn="1">
          <p15:clr>
            <a:srgbClr val="FBAE40"/>
          </p15:clr>
        </p15:guide>
        <p15:guide id="9" pos="7392" userDrawn="1">
          <p15:clr>
            <a:srgbClr val="FBAE40"/>
          </p15:clr>
        </p15:guide>
        <p15:guide id="10" orient="horz" pos="202" userDrawn="1">
          <p15:clr>
            <a:srgbClr val="FBAE40"/>
          </p15:clr>
        </p15:guide>
        <p15:guide id="11" orient="horz" pos="41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58353-FE5A-440A-A6DD-54AD2D8EA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2" name="Nexus">
            <a:extLst>
              <a:ext uri="{FF2B5EF4-FFF2-40B4-BE49-F238E27FC236}">
                <a16:creationId xmlns:a16="http://schemas.microsoft.com/office/drawing/2014/main" id="{1B9B8D73-E497-B541-86B1-1506A614B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34440"/>
            <a:ext cx="7418832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8177784" y="1234440"/>
            <a:ext cx="3557016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1F6B1A05-982E-2248-8A4C-D035BD78B28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907A13-E6AE-4DC1-9525-08B1C615692E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1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5150" userDrawn="1">
          <p15:clr>
            <a:srgbClr val="FBAE40"/>
          </p15:clr>
        </p15:guide>
        <p15:guide id="4" pos="4962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88" userDrawn="1">
          <p15:clr>
            <a:srgbClr val="FBAE40"/>
          </p15:clr>
        </p15:guide>
        <p15:guide id="9" pos="7392" userDrawn="1">
          <p15:clr>
            <a:srgbClr val="FBAE40"/>
          </p15:clr>
        </p15:guide>
        <p15:guide id="10" orient="horz" pos="202" userDrawn="1">
          <p15:clr>
            <a:srgbClr val="FBAE40"/>
          </p15:clr>
        </p15:guide>
        <p15:guide id="11" orient="horz" pos="41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9" name="Nexus">
            <a:extLst>
              <a:ext uri="{FF2B5EF4-FFF2-40B4-BE49-F238E27FC236}">
                <a16:creationId xmlns:a16="http://schemas.microsoft.com/office/drawing/2014/main" id="{988F7DC9-D558-0A43-AF71-47A32F07C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203635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457200" y="1235075"/>
            <a:ext cx="5486400" cy="4891089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457200" y="1235074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6245352" y="1235075"/>
            <a:ext cx="5486400" cy="4891089"/>
          </a:xfrm>
          <a:ln w="3175">
            <a:solidFill>
              <a:srgbClr val="172430"/>
            </a:solidFill>
          </a:ln>
        </p:spPr>
        <p:txBody>
          <a:bodyPr lIns="91440" tIns="548640" rIns="91440" bIns="27432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245352" y="1235074"/>
            <a:ext cx="54864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A04E5A76-A6FD-CA49-8B50-6A5FAC1706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6217920"/>
            <a:ext cx="11277600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8931B2-0DC9-463B-BD98-FC60418A00DE}"/>
              </a:ext>
            </a:extLst>
          </p:cNvPr>
          <p:cNvSpPr/>
          <p:nvPr userDrawn="1"/>
        </p:nvSpPr>
        <p:spPr>
          <a:xfrm>
            <a:off x="470154" y="829818"/>
            <a:ext cx="11261598" cy="131826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11261598 w 11261598"/>
              <a:gd name="connsiteY0" fmla="*/ 129540 h 131826"/>
              <a:gd name="connsiteX1" fmla="*/ 10663809 w 11261598"/>
              <a:gd name="connsiteY1" fmla="*/ 129540 h 131826"/>
              <a:gd name="connsiteX2" fmla="*/ 10536174 w 11261598"/>
              <a:gd name="connsiteY2" fmla="*/ 0 h 131826"/>
              <a:gd name="connsiteX3" fmla="*/ 10408158 w 11261598"/>
              <a:gd name="connsiteY3" fmla="*/ 128016 h 131826"/>
              <a:gd name="connsiteX4" fmla="*/ 0 w 11261598"/>
              <a:gd name="connsiteY4" fmla="*/ 131826 h 1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1598" h="131826">
                <a:moveTo>
                  <a:pt x="11261598" y="129540"/>
                </a:moveTo>
                <a:lnTo>
                  <a:pt x="10663809" y="129540"/>
                </a:lnTo>
                <a:lnTo>
                  <a:pt x="10536174" y="0"/>
                </a:lnTo>
                <a:lnTo>
                  <a:pt x="10408158" y="128016"/>
                </a:lnTo>
                <a:lnTo>
                  <a:pt x="0" y="13182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4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4" userDrawn="1">
          <p15:clr>
            <a:srgbClr val="FBAE40"/>
          </p15:clr>
        </p15:guide>
        <p15:guide id="2" pos="393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  <p15:guide id="9" orient="horz" pos="202" userDrawn="1">
          <p15:clr>
            <a:srgbClr val="FBAE40"/>
          </p15:clr>
        </p15:guide>
        <p15:guide id="10" orient="horz" pos="41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8612"/>
            <a:ext cx="914400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074"/>
            <a:ext cx="11274552" cy="4891389"/>
          </a:xfrm>
          <a:prstGeom prst="rect">
            <a:avLst/>
          </a:prstGeom>
        </p:spPr>
        <p:txBody>
          <a:bodyPr vert="horz" lIns="0" tIns="0" rIns="0" bIns="0" spcCol="3017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3Harris">
            <a:extLst>
              <a:ext uri="{FF2B5EF4-FFF2-40B4-BE49-F238E27FC236}">
                <a16:creationId xmlns:a16="http://schemas.microsoft.com/office/drawing/2014/main" id="{73D42DAF-07B3-4D4E-A81D-6F16AC85723D}"/>
              </a:ext>
            </a:extLst>
          </p:cNvPr>
          <p:cNvSpPr txBox="1">
            <a:spLocks/>
          </p:cNvSpPr>
          <p:nvPr userDrawn="1"/>
        </p:nvSpPr>
        <p:spPr>
          <a:xfrm>
            <a:off x="457200" y="6629400"/>
            <a:ext cx="685800" cy="13716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1" cap="all" baseline="0" dirty="0"/>
              <a:t>L3HARRIS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ACDEEBA9-F5A8-E84E-A2DF-025288C8C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6537325"/>
            <a:ext cx="11274552" cy="0"/>
          </a:xfrm>
          <a:prstGeom prst="line">
            <a:avLst/>
          </a:prstGeom>
          <a:ln w="3175" cap="sq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Rectangle 30">
            <a:extLst>
              <a:ext uri="{FF2B5EF4-FFF2-40B4-BE49-F238E27FC236}">
                <a16:creationId xmlns:a16="http://schemas.microsoft.com/office/drawing/2014/main" id="{0C1C3A43-CFFD-4068-BDBC-962C0B2AD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7536" y="6536234"/>
            <a:ext cx="304801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5C639030-093B-4E7D-A320-B8A4D3F5EC3B}" type="slidenum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1DD8618-B4FD-49AE-A79C-43F2AE41961F}"/>
              </a:ext>
            </a:extLst>
          </p:cNvPr>
          <p:cNvSpPr txBox="1"/>
          <p:nvPr userDrawn="1"/>
        </p:nvSpPr>
        <p:spPr>
          <a:xfrm>
            <a:off x="904805" y="6583020"/>
            <a:ext cx="3743395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and the Workplace</a:t>
            </a:r>
          </a:p>
        </p:txBody>
      </p:sp>
    </p:spTree>
    <p:extLst>
      <p:ext uri="{BB962C8B-B14F-4D97-AF65-F5344CB8AC3E}">
        <p14:creationId xmlns:p14="http://schemas.microsoft.com/office/powerpoint/2010/main" val="40382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4" r:id="rId3"/>
    <p:sldLayoutId id="2147483662" r:id="rId4"/>
    <p:sldLayoutId id="2147483664" r:id="rId5"/>
    <p:sldLayoutId id="2147483668" r:id="rId6"/>
    <p:sldLayoutId id="2147483669" r:id="rId7"/>
    <p:sldLayoutId id="2147483670" r:id="rId8"/>
    <p:sldLayoutId id="2147483665" r:id="rId9"/>
    <p:sldLayoutId id="2147483671" r:id="rId10"/>
    <p:sldLayoutId id="2147483673" r:id="rId11"/>
    <p:sldLayoutId id="2147483676" r:id="rId12"/>
    <p:sldLayoutId id="2147483663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128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7864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336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F0E1-155A-4917-9EBF-3CFFA7FA0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and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89062-8D61-4D8B-A94B-A004B28B9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affectively engage with social media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44AEB-8ACF-412B-82A9-25CA712F3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847B0-2A16-4B40-B7D7-49C381D09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Allen Westley, Director of Cyber Intelligence</a:t>
            </a:r>
          </a:p>
        </p:txBody>
      </p:sp>
    </p:spTree>
    <p:extLst>
      <p:ext uri="{BB962C8B-B14F-4D97-AF65-F5344CB8AC3E}">
        <p14:creationId xmlns:p14="http://schemas.microsoft.com/office/powerpoint/2010/main" val="335943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DCA6-9E6E-4E49-9430-3378924C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Social Engineering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26F4-AF06-4516-9246-DF1CB83D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Timeline of Events</a:t>
            </a:r>
          </a:p>
          <a:p>
            <a:pPr marL="517525" lvl="1" indent="-285750">
              <a:spcAft>
                <a:spcPts val="600"/>
              </a:spcAft>
            </a:pPr>
            <a:r>
              <a:rPr lang="en-US" sz="1800" dirty="0"/>
              <a:t>8/16 - Created false account on Connected with 25 Canadian LinkedIn members (random persons in the software development field)</a:t>
            </a:r>
          </a:p>
          <a:p>
            <a:pPr marL="517525" lvl="1" indent="-285750"/>
            <a:r>
              <a:rPr lang="en-US" sz="1800" dirty="0"/>
              <a:t>8/21 - Initiated connection requests with employees </a:t>
            </a:r>
          </a:p>
          <a:p>
            <a:pPr marL="742950" lvl="2" indent="-285750"/>
            <a:r>
              <a:rPr lang="en-US" dirty="0"/>
              <a:t>20 Cleared Employees</a:t>
            </a:r>
          </a:p>
          <a:p>
            <a:pPr marL="742950" lvl="2" indent="-285750">
              <a:spcAft>
                <a:spcPts val="600"/>
              </a:spcAft>
            </a:pPr>
            <a:r>
              <a:rPr lang="en-US" dirty="0"/>
              <a:t>10 Uncleared Employees</a:t>
            </a:r>
          </a:p>
          <a:p>
            <a:pPr marL="517525" lvl="1" indent="-285750"/>
            <a:r>
              <a:rPr lang="en-US" sz="1800" dirty="0"/>
              <a:t>8/24 – Terminated Social Engineering Activity (four business days)</a:t>
            </a:r>
          </a:p>
          <a:p>
            <a:pPr marL="742950" lvl="2" indent="-285750"/>
            <a:r>
              <a:rPr lang="en-US" dirty="0"/>
              <a:t>Made five connections; three uncleared and two cleared (TS/SCI)</a:t>
            </a:r>
          </a:p>
          <a:p>
            <a:pPr marL="742950" lvl="2" indent="-285750"/>
            <a:r>
              <a:rPr lang="en-US" dirty="0"/>
              <a:t>Nine views of the </a:t>
            </a:r>
            <a:r>
              <a:rPr lang="en-US"/>
              <a:t>profile by personnel</a:t>
            </a:r>
            <a:endParaRPr lang="en-US" dirty="0"/>
          </a:p>
          <a:p>
            <a:pPr marL="742950" lvl="2" indent="-285750">
              <a:spcAft>
                <a:spcPts val="600"/>
              </a:spcAft>
            </a:pPr>
            <a:r>
              <a:rPr lang="en-US" dirty="0"/>
              <a:t>Received one report of the activity (by a cleared CPSO)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Takeaways</a:t>
            </a:r>
          </a:p>
          <a:p>
            <a:pPr marL="742950" lvl="2" indent="-285750"/>
            <a:r>
              <a:rPr lang="en-US" dirty="0"/>
              <a:t>17% Accepted Connection</a:t>
            </a:r>
          </a:p>
          <a:p>
            <a:pPr marL="742950" lvl="2" indent="-285750"/>
            <a:r>
              <a:rPr lang="en-US" dirty="0"/>
              <a:t>Almost 33% viewed the profile and did not report it</a:t>
            </a:r>
          </a:p>
          <a:p>
            <a:pPr marL="742950" lvl="2" indent="-285750">
              <a:spcAft>
                <a:spcPts val="1200"/>
              </a:spcAft>
            </a:pPr>
            <a:r>
              <a:rPr lang="en-US" dirty="0"/>
              <a:t>Other than security personnel, </a:t>
            </a:r>
            <a:r>
              <a:rPr lang="en-US" dirty="0">
                <a:solidFill>
                  <a:srgbClr val="FF0000"/>
                </a:solidFill>
              </a:rPr>
              <a:t>zero reporting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B33D-514A-42E9-9A63-5E29CF724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9640" y="6629400"/>
            <a:ext cx="273684" cy="13716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104C78-D882-4A72-8AA5-CB11ABE069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– Develop a Professional Brand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50A0-A25F-4048-A05C-72D9F575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Why is Branding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Harder to highjack an active profile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People in your network know your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Establish and Protect your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EEA0-E4B8-4806-87AE-0AD9BDCE8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https://www.LinkedIn.com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F50CF-8308-479C-9409-D80D2A3F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2" y="1622381"/>
            <a:ext cx="111728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9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EEA0-E4B8-4806-87AE-0AD9BDCE8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https://www.searchenginejournal.com/social-media-facts/258533/#close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E2AF4-0B11-413D-9BC0-F7444757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72" y="2298746"/>
            <a:ext cx="2857500" cy="1466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599D93-405E-4D72-8B81-A0DA39FC882C}"/>
              </a:ext>
            </a:extLst>
          </p:cNvPr>
          <p:cNvSpPr txBox="1"/>
          <p:nvPr/>
        </p:nvSpPr>
        <p:spPr>
          <a:xfrm>
            <a:off x="3892366" y="2021747"/>
            <a:ext cx="44042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800" dirty="0"/>
              <a:t>Don’t Freak Out….QUESTIONS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C1AFDC-AE1C-4CCA-9A42-7EAB44E0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-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50A0-A25F-4048-A05C-72D9F575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/>
              <a:t>Topics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Fun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Employer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Employee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Embrace Platforms Cautiously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Online Social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  Professional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BEF2E-84C5-46A0-8605-EF441A6E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28" y="1622381"/>
            <a:ext cx="4844503" cy="2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- Fun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50A0-A25F-4048-A05C-72D9F575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YouTube 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More video is uploaded to YouTube every month than the three major broadcasting networks created over the course of six decades</a:t>
            </a:r>
          </a:p>
          <a:p>
            <a:r>
              <a:rPr lang="en-US" sz="1800" dirty="0"/>
              <a:t>Twitter 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There’s a lot of empty space on Twitter. Although there are 1.3 billion Twitter accounts, only about a quarter of them – 336 million – are active every month</a:t>
            </a:r>
          </a:p>
          <a:p>
            <a:r>
              <a:rPr lang="en-US" sz="1800" dirty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25 million LinkedIn profiles are </a:t>
            </a:r>
            <a:r>
              <a:rPr lang="en-US" sz="1800"/>
              <a:t>viewed everyday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EEA0-E4B8-4806-87AE-0AD9BDCE8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https://www.searchenginejournal.com/social-media-facts/258533/#close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BEF2E-84C5-46A0-8605-EF441A6E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49" y="1505793"/>
            <a:ext cx="4844503" cy="2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1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- Employer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50A0-A25F-4048-A05C-72D9F575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employees with access to social media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Conduct social media policy review annually for applicability</a:t>
            </a:r>
          </a:p>
          <a:p>
            <a:r>
              <a:rPr lang="en-US" sz="1800" dirty="0"/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Make procedures for reporting compromised social media available to employees</a:t>
            </a:r>
          </a:p>
          <a:p>
            <a:r>
              <a:rPr lang="en-US" sz="1800" dirty="0"/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social media training to employees annually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EEA0-E4B8-4806-87AE-0AD9BDCE8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https://www.searchenginejournal.com/social-media-facts/258533/#close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BEF2E-84C5-46A0-8605-EF441A6E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49" y="1505793"/>
            <a:ext cx="4844503" cy="2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5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- Employee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50A0-A25F-4048-A05C-72D9F575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social media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Ask questions before you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Partner with Management, HR, Communications BU, Legal</a:t>
            </a:r>
          </a:p>
          <a:p>
            <a:r>
              <a:rPr lang="en-US" sz="1800" dirty="0"/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Understand your reporting responsibilities when compromised social media incidents happen</a:t>
            </a:r>
          </a:p>
          <a:p>
            <a:r>
              <a:rPr lang="en-US" sz="1800" dirty="0"/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social media training annually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EEA0-E4B8-4806-87AE-0AD9BDCE8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https://www.searchenginejournal.com/social-media-facts/258533/#close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BEF2E-84C5-46A0-8605-EF441A6E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49" y="1505793"/>
            <a:ext cx="4844503" cy="2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5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1EA-FA32-4217-BF5C-2C107E63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- Embrace Platforms Cautiously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50A0-A25F-4048-A05C-72D9F575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Privacy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privacy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 updates can regress previous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Control your narrative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Report incidents to the vendor or service provider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Participate responsibly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a critical thinker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Act and post within your Organization’s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 employer disclaimer to your personal posts or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4EEA0-E4B8-4806-87AE-0AD9BDCE8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https://www.searchenginejournal.com/social-media-facts/258533/#close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1749-FF1B-4501-9C79-678E6304E839}"/>
              </a:ext>
            </a:extLst>
          </p:cNvPr>
          <p:cNvSpPr txBox="1"/>
          <p:nvPr/>
        </p:nvSpPr>
        <p:spPr>
          <a:xfrm>
            <a:off x="9517711" y="1137037"/>
            <a:ext cx="1645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SzPct val="100000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BEF2E-84C5-46A0-8605-EF441A6E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49" y="1505793"/>
            <a:ext cx="4844503" cy="2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6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0FAA-AE9A-4D32-9E6D-D5E5878A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Social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6AB95-D347-4D02-8661-B6C2F5302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9640" y="6629400"/>
            <a:ext cx="273684" cy="13716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104C78-D882-4A72-8AA5-CB11ABE069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3788AD-6730-41BC-8BB5-7C9A694909E4}"/>
              </a:ext>
            </a:extLst>
          </p:cNvPr>
          <p:cNvSpPr txBox="1">
            <a:spLocks/>
          </p:cNvSpPr>
          <p:nvPr/>
        </p:nvSpPr>
        <p:spPr>
          <a:xfrm>
            <a:off x="2204133" y="1526519"/>
            <a:ext cx="6447061" cy="4782312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dirty="0"/>
              <a:t>How does </a:t>
            </a:r>
            <a:r>
              <a:rPr lang="en-US" sz="2400" u="sng" dirty="0"/>
              <a:t>your online presence</a:t>
            </a:r>
            <a:r>
              <a:rPr lang="en-US" sz="1800" dirty="0"/>
              <a:t> make you a </a:t>
            </a:r>
            <a:r>
              <a:rPr lang="en-US" sz="2400" u="sng" dirty="0"/>
              <a:t>target</a:t>
            </a:r>
            <a:r>
              <a:rPr lang="en-US" sz="1800" dirty="0"/>
              <a:t>?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</a:rPr>
              <a:t>Who do you work for?</a:t>
            </a:r>
          </a:p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What is your education? </a:t>
            </a:r>
          </a:p>
          <a:p>
            <a:pPr algn="ctr">
              <a:spcAft>
                <a:spcPts val="4800"/>
              </a:spcAft>
            </a:pPr>
            <a:r>
              <a:rPr lang="en-US" sz="1800" dirty="0">
                <a:solidFill>
                  <a:srgbClr val="FF0000"/>
                </a:solidFill>
              </a:rPr>
              <a:t>What is your expertise?</a:t>
            </a:r>
          </a:p>
          <a:p>
            <a:pPr algn="ctr"/>
            <a:r>
              <a:rPr lang="en-US" sz="1800" dirty="0"/>
              <a:t>What is your favorite activity?</a:t>
            </a:r>
          </a:p>
          <a:p>
            <a:pPr algn="ctr"/>
            <a:r>
              <a:rPr lang="en-US" sz="1800" dirty="0"/>
              <a:t>What sports team, tv show, or book is your favorite?</a:t>
            </a:r>
          </a:p>
          <a:p>
            <a:pPr algn="ctr">
              <a:spcAft>
                <a:spcPts val="4800"/>
              </a:spcAft>
            </a:pPr>
            <a:r>
              <a:rPr lang="en-US" sz="1800" dirty="0"/>
              <a:t>Where do you live or where have you lived?</a:t>
            </a:r>
          </a:p>
          <a:p>
            <a:pPr algn="ctr"/>
            <a:r>
              <a:rPr lang="en-US" sz="1800" dirty="0"/>
              <a:t>Who do spend time with?   </a:t>
            </a:r>
          </a:p>
          <a:p>
            <a:pPr algn="ctr"/>
            <a:r>
              <a:rPr lang="en-US" sz="1800" dirty="0"/>
              <a:t>Where do you like to go?</a:t>
            </a:r>
          </a:p>
          <a:p>
            <a:pPr algn="ctr"/>
            <a:r>
              <a:rPr lang="en-US" sz="1800" dirty="0"/>
              <a:t>When do you go there?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062AF6B-6B9E-4CD5-86CB-6624D7ED508E}"/>
              </a:ext>
            </a:extLst>
          </p:cNvPr>
          <p:cNvSpPr/>
          <p:nvPr/>
        </p:nvSpPr>
        <p:spPr>
          <a:xfrm>
            <a:off x="4975753" y="2952011"/>
            <a:ext cx="504202" cy="481586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3E2EB6B-0234-4976-866C-90D573BC0867}"/>
              </a:ext>
            </a:extLst>
          </p:cNvPr>
          <p:cNvSpPr/>
          <p:nvPr/>
        </p:nvSpPr>
        <p:spPr>
          <a:xfrm>
            <a:off x="5067630" y="4367312"/>
            <a:ext cx="504202" cy="48158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4964CE1C-D6DD-4867-83C4-F994401E465B}"/>
              </a:ext>
            </a:extLst>
          </p:cNvPr>
          <p:cNvSpPr/>
          <p:nvPr/>
        </p:nvSpPr>
        <p:spPr>
          <a:xfrm rot="10800000">
            <a:off x="1820552" y="1843089"/>
            <a:ext cx="1320517" cy="4058263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F0BF8-5C6C-4CD4-BF1D-219BD9BF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2221">
            <a:off x="210898" y="2492488"/>
            <a:ext cx="2393200" cy="1435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E65E03-DDF8-405E-9BAD-982184DF5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245">
            <a:off x="8224247" y="4418717"/>
            <a:ext cx="1746958" cy="818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59A1BE-AB95-425D-AAE6-08D2B5E27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223" y="1944768"/>
            <a:ext cx="1693326" cy="16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9AA7-DE1B-47FD-8FAF-F1FCF976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Social Engineering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B704-F776-40DC-9549-D8D3FD49B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9640" y="6629400"/>
            <a:ext cx="273684" cy="13716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104C78-D882-4A72-8AA5-CB11ABE069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9ECCE27-0D10-4791-822C-69EB0F4F632C}"/>
              </a:ext>
            </a:extLst>
          </p:cNvPr>
          <p:cNvSpPr txBox="1">
            <a:spLocks/>
          </p:cNvSpPr>
          <p:nvPr/>
        </p:nvSpPr>
        <p:spPr>
          <a:xfrm>
            <a:off x="1742831" y="1035312"/>
            <a:ext cx="8767227" cy="52051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Social Engineering Activity,  8/16-8/24 2017 - LinkedIn</a:t>
            </a:r>
          </a:p>
          <a:p>
            <a:pPr marL="574675" lvl="1" indent="-34290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Utilize a false account simulating a Foreign Intelligence Service (David </a:t>
            </a:r>
            <a:r>
              <a:rPr lang="en-US" sz="1800" dirty="0" err="1">
                <a:solidFill>
                  <a:sysClr val="windowText" lastClr="000000"/>
                </a:solidFill>
              </a:rPr>
              <a:t>Mak</a:t>
            </a:r>
            <a:r>
              <a:rPr lang="en-US" sz="1800" dirty="0">
                <a:solidFill>
                  <a:sysClr val="windowText" lastClr="000000"/>
                </a:solidFill>
              </a:rPr>
              <a:t>)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9744FBD-9D46-471F-AD0C-442C59FC0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26" y="1748552"/>
            <a:ext cx="6260124" cy="4491913"/>
          </a:xfrm>
          <a:prstGeom prst="rect">
            <a:avLst/>
          </a:prstGeom>
          <a:ln cap="sq">
            <a:solidFill>
              <a:sysClr val="windowText" lastClr="000000"/>
            </a:solidFill>
            <a:miter lim="800000"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D8AEB8-69BD-4829-AB50-EFB5A8194181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142156" y="2305539"/>
            <a:ext cx="4354622" cy="1008185"/>
          </a:xfrm>
          <a:prstGeom prst="straightConnector1">
            <a:avLst/>
          </a:prstGeom>
          <a:noFill/>
          <a:ln w="19050" cap="sq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115B5-0AFC-44AA-9BCE-4D3ACFCAA29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142154" y="3255108"/>
            <a:ext cx="4314816" cy="1008185"/>
          </a:xfrm>
          <a:prstGeom prst="straightConnector1">
            <a:avLst/>
          </a:prstGeom>
          <a:noFill/>
          <a:ln w="19050" cap="sq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37D3DF-E372-46F0-BBE9-54499B5B317B}"/>
              </a:ext>
            </a:extLst>
          </p:cNvPr>
          <p:cNvSpPr txBox="1"/>
          <p:nvPr/>
        </p:nvSpPr>
        <p:spPr>
          <a:xfrm>
            <a:off x="8496779" y="2117969"/>
            <a:ext cx="1594339" cy="375139"/>
          </a:xfrm>
          <a:prstGeom prst="rect">
            <a:avLst/>
          </a:prstGeom>
          <a:noFill/>
          <a:ln cap="sq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“Stock”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62133-7FD1-42E2-A51D-8740F9C31C48}"/>
              </a:ext>
            </a:extLst>
          </p:cNvPr>
          <p:cNvSpPr txBox="1"/>
          <p:nvPr/>
        </p:nvSpPr>
        <p:spPr>
          <a:xfrm>
            <a:off x="8456970" y="3070441"/>
            <a:ext cx="2039818" cy="369332"/>
          </a:xfrm>
          <a:prstGeom prst="rect">
            <a:avLst/>
          </a:prstGeom>
          <a:noFill/>
          <a:ln cap="sq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Foreign Affiliation </a:t>
            </a:r>
          </a:p>
        </p:txBody>
      </p:sp>
    </p:spTree>
    <p:extLst>
      <p:ext uri="{BB962C8B-B14F-4D97-AF65-F5344CB8AC3E}">
        <p14:creationId xmlns:p14="http://schemas.microsoft.com/office/powerpoint/2010/main" val="24221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1250-8355-457C-8BE5-8CF0F384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Social Engineering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84A0D-0707-43C2-90C3-A80FECAD6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9640" y="6629400"/>
            <a:ext cx="273684" cy="13716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104C78-D882-4A72-8AA5-CB11ABE069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EB75DDC-ABCB-495A-918E-C80A02E63E20}"/>
              </a:ext>
            </a:extLst>
          </p:cNvPr>
          <p:cNvSpPr txBox="1">
            <a:spLocks/>
          </p:cNvSpPr>
          <p:nvPr/>
        </p:nvSpPr>
        <p:spPr>
          <a:xfrm>
            <a:off x="1844675" y="1111534"/>
            <a:ext cx="8665383" cy="51289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Social Engineering Activity - LinkedIn</a:t>
            </a:r>
          </a:p>
          <a:p>
            <a:pPr marL="574675" lvl="1" indent="-34290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Creating a false account simulating Foreign Intelligence Service (David </a:t>
            </a:r>
            <a:r>
              <a:rPr lang="en-US" sz="1800" dirty="0" err="1">
                <a:solidFill>
                  <a:sysClr val="windowText" lastClr="000000"/>
                </a:solidFill>
              </a:rPr>
              <a:t>Mak</a:t>
            </a:r>
            <a:r>
              <a:rPr lang="en-US" sz="1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AABAB-D5CE-4F30-8E4D-B290B1485368}"/>
              </a:ext>
            </a:extLst>
          </p:cNvPr>
          <p:cNvSpPr txBox="1"/>
          <p:nvPr/>
        </p:nvSpPr>
        <p:spPr>
          <a:xfrm>
            <a:off x="7377724" y="2117969"/>
            <a:ext cx="3055815" cy="584775"/>
          </a:xfrm>
          <a:prstGeom prst="rect">
            <a:avLst/>
          </a:prstGeom>
          <a:noFill/>
          <a:ln cap="sq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Similar to an actual software company in Quebec (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Nulogy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17CC7-AF70-4104-A037-0AC2A3CB4529}"/>
              </a:ext>
            </a:extLst>
          </p:cNvPr>
          <p:cNvSpPr txBox="1"/>
          <p:nvPr/>
        </p:nvSpPr>
        <p:spPr>
          <a:xfrm>
            <a:off x="7377723" y="3488678"/>
            <a:ext cx="2039818" cy="369332"/>
          </a:xfrm>
          <a:prstGeom prst="rect">
            <a:avLst/>
          </a:prstGeom>
          <a:noFill/>
          <a:ln cap="sq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Obvious “red flag”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4ADDF98F-F690-4AAA-A0E4-CD50FBF72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44" y="1757782"/>
            <a:ext cx="4625022" cy="468877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C52C43-C91C-4896-8796-3B845000FAE5}"/>
              </a:ext>
            </a:extLst>
          </p:cNvPr>
          <p:cNvCxnSpPr/>
          <p:nvPr/>
        </p:nvCxnSpPr>
        <p:spPr>
          <a:xfrm flipH="1">
            <a:off x="3305909" y="2289907"/>
            <a:ext cx="4071815" cy="390770"/>
          </a:xfrm>
          <a:prstGeom prst="straightConnector1">
            <a:avLst/>
          </a:prstGeom>
          <a:noFill/>
          <a:ln w="19050" cap="sq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554374-1130-4C69-BBB5-FA2B1DB9C18D}"/>
              </a:ext>
            </a:extLst>
          </p:cNvPr>
          <p:cNvCxnSpPr/>
          <p:nvPr/>
        </p:nvCxnSpPr>
        <p:spPr>
          <a:xfrm flipH="1">
            <a:off x="3892063" y="3673344"/>
            <a:ext cx="3485661" cy="418238"/>
          </a:xfrm>
          <a:prstGeom prst="straightConnector1">
            <a:avLst/>
          </a:prstGeom>
          <a:noFill/>
          <a:ln w="19050" cap="sq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101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900"/>
          </a:spcBef>
          <a:buSzPct val="100000"/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A29B1A0-CB8E-4958-9587-FD678F12ACBF}" vid="{FC6A2CA1-740D-441B-9660-E3F315750783}"/>
    </a:ext>
  </a:extLst>
</a:theme>
</file>

<file path=ppt/theme/theme2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800"/>
        </a:defPPr>
      </a:lstStyle>
    </a:txDef>
  </a:objectDefaults>
  <a:extraClrSchemeLst/>
</a:theme>
</file>

<file path=ppt/theme/theme3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8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16x9_L3Harris_PPT_Template</Template>
  <TotalTime>159</TotalTime>
  <Words>619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L3Harris</vt:lpstr>
      <vt:lpstr>Social Media and the workplace</vt:lpstr>
      <vt:lpstr>Social Media - Agenda</vt:lpstr>
      <vt:lpstr>Social Media - Fun Facts</vt:lpstr>
      <vt:lpstr>Social Media - Employer Responsibilities</vt:lpstr>
      <vt:lpstr>Social Media - Employee Responsibilities</vt:lpstr>
      <vt:lpstr>Social Media - Embrace Platforms Cautiously</vt:lpstr>
      <vt:lpstr>Online Social Engineering</vt:lpstr>
      <vt:lpstr>Online Social Engineering (cont.)</vt:lpstr>
      <vt:lpstr>Online Social Engineering (cont.)</vt:lpstr>
      <vt:lpstr>Online Social Engineering (cont.)</vt:lpstr>
      <vt:lpstr>Social Media – Develop a Professional Brand</vt:lpstr>
      <vt:lpstr>Social Media </vt:lpstr>
    </vt:vector>
  </TitlesOfParts>
  <Manager/>
  <Company>L3Harris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Social Media and the workplace</dc:title>
  <dc:subject/>
  <dc:creator>Westley, Allen (US)</dc:creator>
  <cp:keywords/>
  <dc:description/>
  <cp:lastModifiedBy>Gerardi, Robert M (US)</cp:lastModifiedBy>
  <cp:revision>17</cp:revision>
  <dcterms:created xsi:type="dcterms:W3CDTF">2020-01-14T15:03:07Z</dcterms:created>
  <dcterms:modified xsi:type="dcterms:W3CDTF">2020-01-29T14:16:16Z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6fc74b33-0a80-40cd-a119-fb0a7aee143c</vt:lpwstr>
  </property>
  <property fmtid="{D5CDD505-2E9C-101B-9397-08002B2CF9AE}" pid="3" name="CLASSIFICATION">
    <vt:lpwstr>General</vt:lpwstr>
  </property>
</Properties>
</file>